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8" r:id="rId6"/>
    <p:sldId id="262" r:id="rId7"/>
    <p:sldId id="269" r:id="rId8"/>
    <p:sldId id="270" r:id="rId9"/>
    <p:sldId id="266" r:id="rId10"/>
    <p:sldId id="260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AD1"/>
    <a:srgbClr val="B7B6B6"/>
    <a:srgbClr val="494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80" autoAdjust="0"/>
  </p:normalViewPr>
  <p:slideViewPr>
    <p:cSldViewPr snapToGrid="0">
      <p:cViewPr varScale="1">
        <p:scale>
          <a:sx n="66" d="100"/>
          <a:sy n="66" d="100"/>
        </p:scale>
        <p:origin x="6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A0CAC-D058-4CCA-A795-7E9E15C26C28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96034-A83F-4634-B5C4-6D6F9CE4F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Bridging grassroots activism and epidemiology toward a public health equity. (different values, languages)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wisdom/voices/power; not “competencies”; capacities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history between the two organizations</a:t>
            </a:r>
          </a:p>
          <a:p>
            <a:r>
              <a:rPr lang="en-US" dirty="0"/>
              <a:t>Long-term </a:t>
            </a:r>
            <a:r>
              <a:rPr lang="en-US" dirty="0" err="1"/>
              <a:t>Collaboratorsex</a:t>
            </a:r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Cppw</a:t>
            </a:r>
            <a:r>
              <a:rPr lang="en-US" dirty="0"/>
              <a:t> grant (2011)</a:t>
            </a:r>
          </a:p>
          <a:p>
            <a:r>
              <a:rPr lang="en-US" dirty="0" err="1"/>
              <a:t>Greencorps</a:t>
            </a:r>
            <a:r>
              <a:rPr lang="en-US" dirty="0"/>
              <a:t> grant (2010)</a:t>
            </a:r>
          </a:p>
          <a:p>
            <a:r>
              <a:rPr lang="en-US" dirty="0"/>
              <a:t>Weight of the nation grant (201X)</a:t>
            </a:r>
          </a:p>
          <a:p>
            <a:r>
              <a:rPr lang="en-US" dirty="0"/>
              <a:t>“PP4H would not have been possible without Cook County”</a:t>
            </a:r>
          </a:p>
          <a:p>
            <a:r>
              <a:rPr lang="en-US" dirty="0"/>
              <a:t>Cook County in a process of transformation through these different novel partnerships</a:t>
            </a:r>
          </a:p>
          <a:p>
            <a:r>
              <a:rPr lang="en-US" dirty="0"/>
              <a:t>What we’ve grown into is movement building</a:t>
            </a:r>
          </a:p>
          <a:p>
            <a:r>
              <a:rPr lang="en-US" dirty="0"/>
              <a:t>movements: Food justice; economic justice; mental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r>
              <a:rPr lang="en-US" dirty="0"/>
              <a:t>This figure shows a correlogram which graphs the bivariate Pearson product-moment correlation coefficients between select race, ethnic, income, health outcome and healthy behavior variables by census tract located within CCDPH’s jurisdiction (N=470). Numerically, the Pearson coefficient ranges from -1 to +1. A value of +1 is the result of a perfect positive relationship between two or more variables. Positive correlations, represented with white font/circles, indicate that both variables move in the same direction. Conversely, a value of -1 represents a perfect negative relationship. Negative correlations, represented with black font/circles, indicate that as one variable increases, the other decreases; they are inversely related. A zero indicates no correlation. All correlations presented are statistically significant (p&lt;=0.01).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incorporate Lena’s slides</a:t>
            </a:r>
          </a:p>
          <a:p>
            <a:r>
              <a:rPr lang="en-US" dirty="0"/>
              <a:t>people not programs; relational</a:t>
            </a:r>
          </a:p>
          <a:p>
            <a:r>
              <a:rPr lang="en-US" dirty="0"/>
              <a:t>There is so much untapped potential in community</a:t>
            </a:r>
          </a:p>
          <a:p>
            <a:r>
              <a:rPr lang="en-US" dirty="0"/>
              <a:t>To address </a:t>
            </a:r>
            <a:r>
              <a:rPr lang="en-US" dirty="0" err="1"/>
              <a:t>SDoH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54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the movement between intervention and impact</a:t>
            </a:r>
          </a:p>
          <a:p>
            <a:r>
              <a:rPr lang="en-US" dirty="0"/>
              <a:t>Touching the lives of individuals</a:t>
            </a:r>
          </a:p>
          <a:p>
            <a:r>
              <a:rPr lang="en-US" dirty="0"/>
              <a:t>Understanding impact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1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96034-A83F-4634-B5C4-6D6F9CE4F3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9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0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3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03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39E315E-1A72-4A06-BBD9-6E45E2E3A04A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03434DC-9BBE-4145-9B5B-F4C1697DE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0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C997B5B-5C8C-48CF-818E-A6DC97AEA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4"/>
            <a:ext cx="12191980" cy="685798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43F0C-C869-4EF1-A0ED-21E971E6A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399032"/>
            <a:ext cx="10970394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activism + analysis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4 public health equity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9F216-C255-4ADC-B7BF-D1D052784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10692224" cy="21560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partnership between </a:t>
            </a:r>
            <a:r>
              <a:rPr lang="en-US" dirty="0">
                <a:solidFill>
                  <a:srgbClr val="FFFF00"/>
                </a:solidFill>
              </a:rPr>
              <a:t>Proviso Partners for Health (PP4H)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the </a:t>
            </a:r>
            <a:r>
              <a:rPr lang="en-US" dirty="0">
                <a:solidFill>
                  <a:srgbClr val="FFFF00"/>
                </a:solidFill>
              </a:rPr>
              <a:t>Cook County Department of Public Health (CCDPH)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to evaluate the public health impacts of community-based food access programs</a:t>
            </a:r>
          </a:p>
        </p:txBody>
      </p:sp>
    </p:spTree>
    <p:extLst>
      <p:ext uri="{BB962C8B-B14F-4D97-AF65-F5344CB8AC3E}">
        <p14:creationId xmlns:p14="http://schemas.microsoft.com/office/powerpoint/2010/main" val="20185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with text&#10;&#10;Description automatically generated">
            <a:extLst>
              <a:ext uri="{FF2B5EF4-FFF2-40B4-BE49-F238E27FC236}">
                <a16:creationId xmlns:a16="http://schemas.microsoft.com/office/drawing/2014/main" id="{20AF60DC-85E0-4891-BDBC-A8D1ECEBFA3E}"/>
              </a:ext>
            </a:extLst>
          </p:cNvPr>
          <p:cNvPicPr/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4" y="721785"/>
            <a:ext cx="10263505" cy="58565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118B0-24B7-4AB8-A68A-08E0ADBFE9F8}"/>
              </a:ext>
            </a:extLst>
          </p:cNvPr>
          <p:cNvGrpSpPr/>
          <p:nvPr/>
        </p:nvGrpSpPr>
        <p:grpSpPr>
          <a:xfrm>
            <a:off x="2039624" y="2075004"/>
            <a:ext cx="1440835" cy="2031582"/>
            <a:chOff x="2001520" y="1872477"/>
            <a:chExt cx="1440835" cy="203158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EC241FF-A9E9-4470-A908-AC9DBB4B8968}"/>
                </a:ext>
              </a:extLst>
            </p:cNvPr>
            <p:cNvSpPr/>
            <p:nvPr/>
          </p:nvSpPr>
          <p:spPr>
            <a:xfrm>
              <a:off x="2001520" y="2804160"/>
              <a:ext cx="1099899" cy="10998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16782E-4A97-4E39-BFA2-38E4F5AA09BA}"/>
                </a:ext>
              </a:extLst>
            </p:cNvPr>
            <p:cNvSpPr/>
            <p:nvPr/>
          </p:nvSpPr>
          <p:spPr>
            <a:xfrm>
              <a:off x="2342456" y="1872477"/>
              <a:ext cx="1099899" cy="109989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4F95A6ED-87C0-4315-86EE-E82F887F970B}"/>
              </a:ext>
            </a:extLst>
          </p:cNvPr>
          <p:cNvSpPr/>
          <p:nvPr/>
        </p:nvSpPr>
        <p:spPr>
          <a:xfrm>
            <a:off x="3252591" y="1925642"/>
            <a:ext cx="1099899" cy="1099899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85A118-267C-4FB9-9637-C52D488276F9}"/>
              </a:ext>
            </a:extLst>
          </p:cNvPr>
          <p:cNvSpPr/>
          <p:nvPr/>
        </p:nvSpPr>
        <p:spPr>
          <a:xfrm>
            <a:off x="4248793" y="3284177"/>
            <a:ext cx="1511379" cy="1511379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948564-BCE1-408D-8C12-206D96E3F81D}"/>
              </a:ext>
            </a:extLst>
          </p:cNvPr>
          <p:cNvSpPr/>
          <p:nvPr/>
        </p:nvSpPr>
        <p:spPr>
          <a:xfrm>
            <a:off x="6381949" y="3575490"/>
            <a:ext cx="1511379" cy="1511379"/>
          </a:xfrm>
          <a:prstGeom prst="ellipse">
            <a:avLst/>
          </a:prstGeom>
          <a:noFill/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D43826-E4DE-4739-8002-171A22246D99}"/>
              </a:ext>
            </a:extLst>
          </p:cNvPr>
          <p:cNvSpPr/>
          <p:nvPr/>
        </p:nvSpPr>
        <p:spPr>
          <a:xfrm>
            <a:off x="8087073" y="3445166"/>
            <a:ext cx="1511379" cy="1511379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FE0343-4E54-4D31-AA7A-20300695ED7A}"/>
              </a:ext>
            </a:extLst>
          </p:cNvPr>
          <p:cNvGrpSpPr/>
          <p:nvPr/>
        </p:nvGrpSpPr>
        <p:grpSpPr>
          <a:xfrm>
            <a:off x="613142" y="722465"/>
            <a:ext cx="2639292" cy="1770774"/>
            <a:chOff x="593892" y="501084"/>
            <a:chExt cx="2639292" cy="17707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8AE0E9-11D2-444A-A5D9-1D06CCB7ECC4}"/>
                </a:ext>
              </a:extLst>
            </p:cNvPr>
            <p:cNvSpPr/>
            <p:nvPr/>
          </p:nvSpPr>
          <p:spPr>
            <a:xfrm>
              <a:off x="593892" y="1489433"/>
              <a:ext cx="1640264" cy="782425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0C59F8-07D1-4A66-90A8-6D47F3A46573}"/>
                </a:ext>
              </a:extLst>
            </p:cNvPr>
            <p:cNvSpPr/>
            <p:nvPr/>
          </p:nvSpPr>
          <p:spPr>
            <a:xfrm>
              <a:off x="1592920" y="501084"/>
              <a:ext cx="1640264" cy="782425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EFC0C4E-AD24-4AD9-A082-94F80CD67A5B}"/>
              </a:ext>
            </a:extLst>
          </p:cNvPr>
          <p:cNvSpPr txBox="1">
            <a:spLocks/>
          </p:cNvSpPr>
          <p:nvPr/>
        </p:nvSpPr>
        <p:spPr>
          <a:xfrm>
            <a:off x="8410901" y="57006"/>
            <a:ext cx="3445524" cy="2017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Prism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framework</a:t>
            </a:r>
            <a:endParaRPr lang="en-US" sz="5400" dirty="0">
              <a:solidFill>
                <a:srgbClr val="49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0C0743-54E5-405E-BFF9-E01DA31533B8}"/>
              </a:ext>
            </a:extLst>
          </p:cNvPr>
          <p:cNvSpPr/>
          <p:nvPr/>
        </p:nvSpPr>
        <p:spPr>
          <a:xfrm>
            <a:off x="346804" y="12032"/>
            <a:ext cx="6189044" cy="3041583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86AFC60-A242-4F81-A3D3-B1E2C16B0298}"/>
              </a:ext>
            </a:extLst>
          </p:cNvPr>
          <p:cNvSpPr/>
          <p:nvPr/>
        </p:nvSpPr>
        <p:spPr>
          <a:xfrm>
            <a:off x="346804" y="1897391"/>
            <a:ext cx="6189044" cy="3041583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93EF95-6F3A-4F50-98D5-78ACB84D25F0}"/>
              </a:ext>
            </a:extLst>
          </p:cNvPr>
          <p:cNvSpPr/>
          <p:nvPr/>
        </p:nvSpPr>
        <p:spPr>
          <a:xfrm>
            <a:off x="346804" y="3782751"/>
            <a:ext cx="6189044" cy="3041583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C0C4E-AD24-4AD9-A082-94F80CD67A5B}"/>
              </a:ext>
            </a:extLst>
          </p:cNvPr>
          <p:cNvSpPr txBox="1">
            <a:spLocks/>
          </p:cNvSpPr>
          <p:nvPr/>
        </p:nvSpPr>
        <p:spPr>
          <a:xfrm>
            <a:off x="8410901" y="57006"/>
            <a:ext cx="3445524" cy="2017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6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Prism </a:t>
            </a:r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SIMULATIONS</a:t>
            </a:r>
            <a:endParaRPr lang="en-US" sz="5400" dirty="0">
              <a:solidFill>
                <a:srgbClr val="49414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CD5FBE-746A-4CE1-BFEE-F5ADF2EB7D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249" t="16272" r="34473" b="7125"/>
          <a:stretch/>
        </p:blipFill>
        <p:spPr>
          <a:xfrm>
            <a:off x="3272591" y="1731702"/>
            <a:ext cx="8391330" cy="3853402"/>
          </a:xfrm>
          <a:prstGeom prst="rect">
            <a:avLst/>
          </a:prstGeom>
          <a:ln w="38100">
            <a:solidFill>
              <a:srgbClr val="49414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A0257-610A-4A7A-8E1B-A0BB071EAE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r="1022"/>
          <a:stretch/>
        </p:blipFill>
        <p:spPr>
          <a:xfrm>
            <a:off x="3453866" y="1984343"/>
            <a:ext cx="8391330" cy="3853402"/>
          </a:xfrm>
          <a:prstGeom prst="rect">
            <a:avLst/>
          </a:prstGeom>
          <a:ln w="38100">
            <a:solidFill>
              <a:srgbClr val="49414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AF133D-595B-4BC5-8A64-B4CC58AE8B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r="1026"/>
          <a:stretch/>
        </p:blipFill>
        <p:spPr>
          <a:xfrm>
            <a:off x="3608166" y="2236984"/>
            <a:ext cx="8391330" cy="3853402"/>
          </a:xfrm>
          <a:prstGeom prst="rect">
            <a:avLst/>
          </a:prstGeom>
          <a:ln w="38100">
            <a:solidFill>
              <a:srgbClr val="494142"/>
            </a:solidFill>
          </a:ln>
        </p:spPr>
      </p:pic>
    </p:spTree>
    <p:extLst>
      <p:ext uri="{BB962C8B-B14F-4D97-AF65-F5344CB8AC3E}">
        <p14:creationId xmlns:p14="http://schemas.microsoft.com/office/powerpoint/2010/main" val="28569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EFC0C4E-AD24-4AD9-A082-94F80CD67A5B}"/>
              </a:ext>
            </a:extLst>
          </p:cNvPr>
          <p:cNvSpPr txBox="1">
            <a:spLocks/>
          </p:cNvSpPr>
          <p:nvPr/>
        </p:nvSpPr>
        <p:spPr>
          <a:xfrm>
            <a:off x="7430703" y="57006"/>
            <a:ext cx="4425722" cy="2017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implications…</a:t>
            </a:r>
            <a:endParaRPr lang="en-US" sz="5400" dirty="0">
              <a:solidFill>
                <a:srgbClr val="49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EFC0C4E-AD24-4AD9-A082-94F80CD67A5B}"/>
              </a:ext>
            </a:extLst>
          </p:cNvPr>
          <p:cNvSpPr txBox="1">
            <a:spLocks/>
          </p:cNvSpPr>
          <p:nvPr/>
        </p:nvSpPr>
        <p:spPr>
          <a:xfrm>
            <a:off x="7757962" y="57006"/>
            <a:ext cx="4098463" cy="2017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Next steps…</a:t>
            </a:r>
            <a:endParaRPr lang="en-US" sz="5400" dirty="0">
              <a:solidFill>
                <a:srgbClr val="494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5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4" y="200444"/>
            <a:ext cx="5026152" cy="160934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BRIDGING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missions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494142"/>
                </a:solidFill>
              </a:rPr>
              <a:t>PLACES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04F2-BAA7-4380-86C2-6DB03CFF7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10234"/>
            <a:ext cx="4754880" cy="640080"/>
          </a:xfrm>
        </p:spPr>
        <p:txBody>
          <a:bodyPr/>
          <a:lstStyle/>
          <a:p>
            <a:r>
              <a:rPr lang="en-US" dirty="0"/>
              <a:t>CCDPH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6FCF4-1BBB-4094-B329-5AD32D39E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8991" y="3704275"/>
            <a:ext cx="4754880" cy="640080"/>
          </a:xfrm>
        </p:spPr>
        <p:txBody>
          <a:bodyPr/>
          <a:lstStyle/>
          <a:p>
            <a:r>
              <a:rPr lang="en-US" dirty="0"/>
              <a:t>PP4H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BA7FD-BBAB-4DA9-8D33-2B51BBF273C6}"/>
              </a:ext>
            </a:extLst>
          </p:cNvPr>
          <p:cNvSpPr txBox="1"/>
          <p:nvPr/>
        </p:nvSpPr>
        <p:spPr>
          <a:xfrm>
            <a:off x="1051562" y="2460493"/>
            <a:ext cx="396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To optimize health and achieve health equity for all people and communities in suburban Cook County…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EF6AE-E5D5-4F55-92EF-62B6D20DBAC5}"/>
              </a:ext>
            </a:extLst>
          </p:cNvPr>
          <p:cNvSpPr txBox="1"/>
          <p:nvPr/>
        </p:nvSpPr>
        <p:spPr>
          <a:xfrm>
            <a:off x="1066800" y="4154534"/>
            <a:ext cx="475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PP4H mission statement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5C6BD74E-97F4-4123-8D90-A0DBD1C0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D5C3AA-10B1-4013-A326-A5B81450B260}"/>
              </a:ext>
            </a:extLst>
          </p:cNvPr>
          <p:cNvSpPr txBox="1"/>
          <p:nvPr/>
        </p:nvSpPr>
        <p:spPr>
          <a:xfrm>
            <a:off x="9894709" y="2719343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anose="020B0503030403020204" pitchFamily="34" charset="0"/>
              </a:rPr>
              <a:t>Chicago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B1A63-AEAB-4C75-BF26-AE32643A0B85}"/>
              </a:ext>
            </a:extLst>
          </p:cNvPr>
          <p:cNvSpPr txBox="1"/>
          <p:nvPr/>
        </p:nvSpPr>
        <p:spPr>
          <a:xfrm>
            <a:off x="7917180" y="5945628"/>
            <a:ext cx="139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Data sources: US Census Bureau American Community Survey, 2015-2019 Table B17001,  </a:t>
            </a:r>
            <a:r>
              <a:rPr lang="en-US" sz="700" i="1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Poverty Status in the Past 12 Months by Sex by Age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; TIGER/Line shapefiles, 2019</a:t>
            </a:r>
            <a:endParaRPr lang="en-US" sz="700" i="1" dirty="0">
              <a:solidFill>
                <a:schemeClr val="bg1">
                  <a:lumMod val="6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D5A2FE-5E9C-4EE1-A774-9B9728162F81}"/>
              </a:ext>
            </a:extLst>
          </p:cNvPr>
          <p:cNvSpPr/>
          <p:nvPr/>
        </p:nvSpPr>
        <p:spPr>
          <a:xfrm>
            <a:off x="8883031" y="2600712"/>
            <a:ext cx="454794" cy="45479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1647B4-62B4-4B03-BF0A-9817933380D4}"/>
              </a:ext>
            </a:extLst>
          </p:cNvPr>
          <p:cNvGrpSpPr/>
          <p:nvPr/>
        </p:nvGrpSpPr>
        <p:grpSpPr>
          <a:xfrm>
            <a:off x="9337825" y="1874624"/>
            <a:ext cx="1648452" cy="3900225"/>
            <a:chOff x="9337825" y="1874624"/>
            <a:chExt cx="1648452" cy="39002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0D511E-2A87-4B4E-B63F-D27D8F37DFD3}"/>
                </a:ext>
              </a:extLst>
            </p:cNvPr>
            <p:cNvSpPr/>
            <p:nvPr/>
          </p:nvSpPr>
          <p:spPr>
            <a:xfrm>
              <a:off x="10076689" y="1874624"/>
              <a:ext cx="454794" cy="454794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6A3396-CD12-40B2-92E2-0A90008EF200}"/>
                </a:ext>
              </a:extLst>
            </p:cNvPr>
            <p:cNvSpPr/>
            <p:nvPr/>
          </p:nvSpPr>
          <p:spPr>
            <a:xfrm>
              <a:off x="10425539" y="3004182"/>
              <a:ext cx="454794" cy="454794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3132C2-C10D-4DA1-AFA2-3E7E9A112029}"/>
                </a:ext>
              </a:extLst>
            </p:cNvPr>
            <p:cNvSpPr/>
            <p:nvPr/>
          </p:nvSpPr>
          <p:spPr>
            <a:xfrm>
              <a:off x="10531483" y="3861562"/>
              <a:ext cx="454794" cy="454794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DA3871-F247-4F7A-BDE9-2D7321959272}"/>
                </a:ext>
              </a:extLst>
            </p:cNvPr>
            <p:cNvSpPr/>
            <p:nvPr/>
          </p:nvSpPr>
          <p:spPr>
            <a:xfrm>
              <a:off x="10076689" y="5320055"/>
              <a:ext cx="454794" cy="454794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274DAC06-42EC-44C0-A5D6-4E6B44D4335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825" y="2102021"/>
              <a:ext cx="738864" cy="72523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060D27AC-8BB4-4C11-8529-19F22F524343}"/>
                </a:ext>
              </a:extLst>
            </p:cNvPr>
            <p:cNvCxnSpPr>
              <a:cxnSpLocks/>
            </p:cNvCxnSpPr>
            <p:nvPr/>
          </p:nvCxnSpPr>
          <p:spPr>
            <a:xfrm>
              <a:off x="9337825" y="2827253"/>
              <a:ext cx="1087714" cy="40431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977D3A23-4EB7-49AE-BB29-DE67FF8BC19C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9337825" y="2827266"/>
              <a:ext cx="1193658" cy="126169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B47BA991-63B7-4A07-8494-D49240954260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9337825" y="2828109"/>
              <a:ext cx="738864" cy="271934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EB00B2-F008-47B1-9FE2-A0A8F21FD0F9}"/>
              </a:ext>
            </a:extLst>
          </p:cNvPr>
          <p:cNvGrpSpPr/>
          <p:nvPr/>
        </p:nvGrpSpPr>
        <p:grpSpPr>
          <a:xfrm>
            <a:off x="10076689" y="2102009"/>
            <a:ext cx="454794" cy="3445444"/>
            <a:chOff x="10076689" y="2102009"/>
            <a:chExt cx="454794" cy="3445444"/>
          </a:xfrm>
        </p:grpSpPr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CFCF222-419F-48E2-8D96-139B35932E8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076689" y="2102009"/>
              <a:ext cx="348850" cy="1129558"/>
            </a:xfrm>
            <a:prstGeom prst="curvedConnector3">
              <a:avLst>
                <a:gd name="adj1" fmla="val 16553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6AC9D08D-728D-4F16-9CD2-885A58F206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425539" y="3231567"/>
              <a:ext cx="105944" cy="857380"/>
            </a:xfrm>
            <a:prstGeom prst="curvedConnector3">
              <a:avLst>
                <a:gd name="adj1" fmla="val 315774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E6E323F-179F-4A59-AB71-86ECE376FD2A}"/>
                </a:ext>
              </a:extLst>
            </p:cNvPr>
            <p:cNvCxnSpPr>
              <a:cxnSpLocks/>
              <a:stCxn id="20" idx="1"/>
              <a:endCxn id="18" idx="1"/>
            </p:cNvCxnSpPr>
            <p:nvPr/>
          </p:nvCxnSpPr>
          <p:spPr>
            <a:xfrm rot="10800000" flipH="1">
              <a:off x="10076689" y="4088960"/>
              <a:ext cx="454794" cy="1458493"/>
            </a:xfrm>
            <a:prstGeom prst="curvedConnector3">
              <a:avLst>
                <a:gd name="adj1" fmla="val -502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77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6960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Complementary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APPROACHES </a:t>
            </a:r>
            <a:r>
              <a:rPr lang="en-US" dirty="0">
                <a:solidFill>
                  <a:srgbClr val="B7B6B6"/>
                </a:solidFill>
              </a:rPr>
              <a:t>AND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capacities</a:t>
            </a:r>
            <a:endParaRPr lang="en-US" dirty="0">
              <a:solidFill>
                <a:srgbClr val="49414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0C260-1582-4768-8510-EF45D632F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3157085"/>
            <a:ext cx="4754880" cy="32918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4AFEF5-64A8-4EA3-871C-4265544BD35E}"/>
              </a:ext>
            </a:extLst>
          </p:cNvPr>
          <p:cNvSpPr/>
          <p:nvPr/>
        </p:nvSpPr>
        <p:spPr>
          <a:xfrm>
            <a:off x="6373368" y="3129653"/>
            <a:ext cx="4754880" cy="33467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ACTIVITIES; COMPETENCIES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04F2-BAA7-4380-86C2-6DB03CFF7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10234"/>
            <a:ext cx="4754880" cy="640080"/>
          </a:xfrm>
        </p:spPr>
        <p:txBody>
          <a:bodyPr/>
          <a:lstStyle/>
          <a:p>
            <a:r>
              <a:rPr lang="en-US" dirty="0"/>
              <a:t>CCDPH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6FCF4-1BBB-4094-B329-5AD32D39E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2048735"/>
            <a:ext cx="4754880" cy="640080"/>
          </a:xfrm>
        </p:spPr>
        <p:txBody>
          <a:bodyPr/>
          <a:lstStyle/>
          <a:p>
            <a:r>
              <a:rPr lang="en-US" dirty="0"/>
              <a:t>PP4H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BA7FD-BBAB-4DA9-8D33-2B51BBF273C6}"/>
              </a:ext>
            </a:extLst>
          </p:cNvPr>
          <p:cNvSpPr txBox="1"/>
          <p:nvPr/>
        </p:nvSpPr>
        <p:spPr>
          <a:xfrm>
            <a:off x="1051562" y="2460493"/>
            <a:ext cx="47518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Employs a network approach that brings together residents, partners and resources to address issues facing communities. </a:t>
            </a:r>
          </a:p>
          <a:p>
            <a:endParaRPr lang="en-US" i="1" dirty="0"/>
          </a:p>
          <a:p>
            <a:r>
              <a:rPr lang="en-US" i="1" dirty="0"/>
              <a:t>Because of all the epidemiological information CCDPG gathers and analyzes, it is a major source of information about the priority health needs throughout suburban Cook County. </a:t>
            </a:r>
          </a:p>
          <a:p>
            <a:endParaRPr lang="en-US" i="1" dirty="0"/>
          </a:p>
          <a:p>
            <a:r>
              <a:rPr lang="en-US" i="1" dirty="0"/>
              <a:t>This information helps partners and the public, plan for and address emerging health threats, and promote healthy living through awareness, education, programs and community development.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EF6AE-E5D5-4F55-92EF-62B6D20DBAC5}"/>
              </a:ext>
            </a:extLst>
          </p:cNvPr>
          <p:cNvSpPr txBox="1"/>
          <p:nvPr/>
        </p:nvSpPr>
        <p:spPr>
          <a:xfrm>
            <a:off x="6352033" y="2498994"/>
            <a:ext cx="475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PP4H approach</a:t>
            </a:r>
          </a:p>
        </p:txBody>
      </p:sp>
    </p:spTree>
    <p:extLst>
      <p:ext uri="{BB962C8B-B14F-4D97-AF65-F5344CB8AC3E}">
        <p14:creationId xmlns:p14="http://schemas.microsoft.com/office/powerpoint/2010/main" val="90969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6960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en-US" dirty="0">
                <a:solidFill>
                  <a:srgbClr val="494142"/>
                </a:solidFill>
              </a:rPr>
              <a:t> BACKGROUND/TIMELINE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E0CD4-71FF-4E3F-8746-350950241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07" y="2469284"/>
            <a:ext cx="9937341" cy="3206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8094CF5-8A91-4FF4-B351-F613C38D78B9}"/>
              </a:ext>
            </a:extLst>
          </p:cNvPr>
          <p:cNvGrpSpPr/>
          <p:nvPr/>
        </p:nvGrpSpPr>
        <p:grpSpPr>
          <a:xfrm>
            <a:off x="2074334" y="2142068"/>
            <a:ext cx="3064934" cy="3533990"/>
            <a:chOff x="2074334" y="1761066"/>
            <a:chExt cx="3064934" cy="35339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E9F441-B63C-475E-B879-FE2619D84832}"/>
                </a:ext>
              </a:extLst>
            </p:cNvPr>
            <p:cNvSpPr/>
            <p:nvPr/>
          </p:nvSpPr>
          <p:spPr>
            <a:xfrm>
              <a:off x="2074334" y="2088283"/>
              <a:ext cx="3064934" cy="3206773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CEB5F3-5947-49E0-816A-CE80322AD32E}"/>
                </a:ext>
              </a:extLst>
            </p:cNvPr>
            <p:cNvSpPr txBox="1"/>
            <p:nvPr/>
          </p:nvSpPr>
          <p:spPr>
            <a:xfrm>
              <a:off x="2074334" y="1761066"/>
              <a:ext cx="30649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ea typeface="Calibri" panose="020F0502020204030204" pitchFamily="34" charset="0"/>
                </a:rPr>
                <a:t>Leveraging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ea typeface="Calibri" panose="020F0502020204030204" pitchFamily="34" charset="0"/>
                </a:rPr>
                <a:t>a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ea typeface="Calibri" panose="020F0502020204030204" pitchFamily="34" charset="0"/>
                </a:rPr>
                <a:t>ssets on a local scale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EE0E05-A09D-4ED4-8394-B18AF757E900}"/>
              </a:ext>
            </a:extLst>
          </p:cNvPr>
          <p:cNvGrpSpPr/>
          <p:nvPr/>
        </p:nvGrpSpPr>
        <p:grpSpPr>
          <a:xfrm>
            <a:off x="5139266" y="2142069"/>
            <a:ext cx="5988981" cy="3533989"/>
            <a:chOff x="5139266" y="2142069"/>
            <a:chExt cx="5988981" cy="35339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64872-08AA-47FE-996C-8730DB3BC880}"/>
                </a:ext>
              </a:extLst>
            </p:cNvPr>
            <p:cNvSpPr/>
            <p:nvPr/>
          </p:nvSpPr>
          <p:spPr>
            <a:xfrm>
              <a:off x="5139266" y="2469285"/>
              <a:ext cx="5988981" cy="320677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1624A1-FF7A-4264-A4C5-0E1A34A4FA67}"/>
                </a:ext>
              </a:extLst>
            </p:cNvPr>
            <p:cNvSpPr txBox="1"/>
            <p:nvPr/>
          </p:nvSpPr>
          <p:spPr>
            <a:xfrm>
              <a:off x="5139267" y="2142069"/>
              <a:ext cx="59889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effectLst/>
                  <a:ea typeface="Calibri" panose="020F0502020204030204" pitchFamily="34" charset="0"/>
                </a:rPr>
                <a:t>Leveraging </a:t>
              </a:r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ea typeface="Calibri" panose="020F0502020204030204" pitchFamily="34" charset="0"/>
                </a:rPr>
                <a:t>a</a:t>
              </a:r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effectLst/>
                  <a:ea typeface="Calibri" panose="020F0502020204030204" pitchFamily="34" charset="0"/>
                </a:rPr>
                <a:t>ssets on a national 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1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0" y="606677"/>
            <a:ext cx="3989169" cy="16093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94142"/>
                </a:solidFill>
              </a:rPr>
              <a:t>Diabetes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Prevalence Estimates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B104D7B-5007-45E9-872E-1F51B54EB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B07FA-C5A0-4206-B6B8-4C04D7AAA7A7}"/>
              </a:ext>
            </a:extLst>
          </p:cNvPr>
          <p:cNvSpPr txBox="1"/>
          <p:nvPr/>
        </p:nvSpPr>
        <p:spPr>
          <a:xfrm>
            <a:off x="483440" y="3100407"/>
            <a:ext cx="4555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figure shows diabetes prevalence by census tract using modeled estimates from the CDC’s PLACES dataset (2020).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Areas represented in dark blue indicate communities with highest prevalence whereas communities in yellow have the lowest rates of diabetes.</a:t>
            </a:r>
          </a:p>
          <a:p>
            <a:endParaRPr lang="en-US" i="1" dirty="0">
              <a:solidFill>
                <a:schemeClr val="bg1">
                  <a:lumMod val="50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F00B9-379D-434C-9565-2AD5950584A2}"/>
              </a:ext>
            </a:extLst>
          </p:cNvPr>
          <p:cNvSpPr txBox="1"/>
          <p:nvPr/>
        </p:nvSpPr>
        <p:spPr>
          <a:xfrm>
            <a:off x="7917180" y="5945628"/>
            <a:ext cx="1395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Data sources: CDC PLACES, 2020; TIGER/Line shapefiles, 2019</a:t>
            </a:r>
            <a:endParaRPr lang="en-US" sz="700" i="1" dirty="0">
              <a:solidFill>
                <a:schemeClr val="bg1">
                  <a:lumMod val="6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2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0" y="369608"/>
            <a:ext cx="3989169" cy="16093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94142"/>
                </a:solidFill>
              </a:rPr>
              <a:t>PEOPLE OF COLOR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by census tract</a:t>
            </a:r>
            <a:endParaRPr lang="en-US" dirty="0">
              <a:solidFill>
                <a:srgbClr val="49414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B07FA-C5A0-4206-B6B8-4C04D7AAA7A7}"/>
              </a:ext>
            </a:extLst>
          </p:cNvPr>
          <p:cNvSpPr txBox="1"/>
          <p:nvPr/>
        </p:nvSpPr>
        <p:spPr>
          <a:xfrm>
            <a:off x="483440" y="2017813"/>
            <a:ext cx="4555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CCDPH ‘s jurisdiction is becoming more racially and ethnically diverse: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People of color (48.3%)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Latinx (22.0%)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Asian (7.6%)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Black , not Latinx (16.8%),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White, not Latinx (51.7%)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CCDPH ‘s jurisdiction is also residentially segregated across neighborhoods and districts. Percentage of people of color by CCDPH district.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South (70.7%)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West (58.7%)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North (36.9%)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Southwest (33.5%)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69FDA17-91DD-41C7-8C84-B49953E97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BC5627-D60F-4028-9478-5961677C44D9}"/>
              </a:ext>
            </a:extLst>
          </p:cNvPr>
          <p:cNvSpPr txBox="1"/>
          <p:nvPr/>
        </p:nvSpPr>
        <p:spPr>
          <a:xfrm>
            <a:off x="7917180" y="5945628"/>
            <a:ext cx="139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Data sources: US Census Bureau American Community Survey, 2015-2019 Table B03002,  </a:t>
            </a:r>
            <a:r>
              <a:rPr lang="en-US" sz="700" i="1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Hispanic or Latino Origin by Race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; TIGER/Line shapefiles, 2019</a:t>
            </a:r>
            <a:endParaRPr lang="en-US" sz="700" i="1" dirty="0">
              <a:solidFill>
                <a:schemeClr val="bg1">
                  <a:lumMod val="6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0" y="369608"/>
            <a:ext cx="3989169" cy="16093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94142"/>
                </a:solidFill>
              </a:rPr>
              <a:t>Poverty rate</a:t>
            </a:r>
            <a:br>
              <a:rPr lang="en-US" dirty="0">
                <a:solidFill>
                  <a:srgbClr val="494142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by census tract</a:t>
            </a:r>
            <a:endParaRPr lang="en-US" dirty="0">
              <a:solidFill>
                <a:srgbClr val="49414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B07FA-C5A0-4206-B6B8-4C04D7AAA7A7}"/>
              </a:ext>
            </a:extLst>
          </p:cNvPr>
          <p:cNvSpPr txBox="1"/>
          <p:nvPr/>
        </p:nvSpPr>
        <p:spPr>
          <a:xfrm>
            <a:off x="483440" y="2017813"/>
            <a:ext cx="45556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US Census Bureau set the 2019 poverty threshold for a family of four at $26,172 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Approximately  14.4% of the population in Cook County earned below the poverty threshold in 2019 and 10.0% within CCDPH’s jurisdiction.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Poverty rates vary geographically. Below are rates by CCDPH district ordered from highest to lowest: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South (15.6%),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West (10.5%)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Southwest (10.4%)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North (6.7%)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9D80B0A-14B9-471C-B8ED-1B7171C38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C15248-ECCA-468A-9F8F-6B952C340E4A}"/>
              </a:ext>
            </a:extLst>
          </p:cNvPr>
          <p:cNvSpPr txBox="1"/>
          <p:nvPr/>
        </p:nvSpPr>
        <p:spPr>
          <a:xfrm>
            <a:off x="7917180" y="5945628"/>
            <a:ext cx="139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Data sources: US Census Bureau American Community Survey, 2015-2019 Table B17001,  </a:t>
            </a:r>
            <a:r>
              <a:rPr lang="en-US" sz="700" i="1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Poverty Status in the Past 12 Months by Sex by Age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; TIGER/Line shapefiles, 2019</a:t>
            </a:r>
            <a:endParaRPr lang="en-US" sz="700" i="1" dirty="0">
              <a:solidFill>
                <a:schemeClr val="bg1">
                  <a:lumMod val="6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3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71656193-E103-4D61-AE24-0EFAFFFD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89" y="310232"/>
            <a:ext cx="6623561" cy="58068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0" y="369608"/>
            <a:ext cx="3989169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Measuring</a:t>
            </a:r>
            <a:br>
              <a:rPr lang="en-US" dirty="0">
                <a:solidFill>
                  <a:srgbClr val="494142"/>
                </a:solidFill>
              </a:rPr>
            </a:br>
            <a:r>
              <a:rPr lang="en-US" dirty="0">
                <a:solidFill>
                  <a:srgbClr val="494142"/>
                </a:solidFill>
              </a:rPr>
              <a:t>inequities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B07FA-C5A0-4206-B6B8-4C04D7AAA7A7}"/>
              </a:ext>
            </a:extLst>
          </p:cNvPr>
          <p:cNvSpPr txBox="1"/>
          <p:nvPr/>
        </p:nvSpPr>
        <p:spPr>
          <a:xfrm>
            <a:off x="483440" y="2017813"/>
            <a:ext cx="45556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Statistically significant correlations (both positive and negative) exist between race, ethnicity, income and health outcomes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Percentage of people of color is positively correlated with prevalence of hypertension, obesity and low recreational physical activity. Whereas percentage white, not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latinx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tends to be strongly negatively correlated with these variables.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Poverty rates also tend to be highly correlated with poor health outcomes.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AF47E-F866-4006-B306-5CFE7A207B7F}"/>
              </a:ext>
            </a:extLst>
          </p:cNvPr>
          <p:cNvSpPr txBox="1"/>
          <p:nvPr/>
        </p:nvSpPr>
        <p:spPr>
          <a:xfrm>
            <a:off x="6505494" y="6347713"/>
            <a:ext cx="36189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>
                    <a:lumMod val="65000"/>
                  </a:schemeClr>
                </a:solidFill>
                <a:latin typeface="Myriad Pro" panose="020B0503030403020204" pitchFamily="34" charset="0"/>
              </a:rPr>
              <a:t>N=470 census tracts. All bivariate correlations are statistically significant (p&lt;=0.01)</a:t>
            </a:r>
          </a:p>
        </p:txBody>
      </p:sp>
    </p:spTree>
    <p:extLst>
      <p:ext uri="{BB962C8B-B14F-4D97-AF65-F5344CB8AC3E}">
        <p14:creationId xmlns:p14="http://schemas.microsoft.com/office/powerpoint/2010/main" val="215972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in a garden&#10;&#10;Description automatically generated with medium confidence">
            <a:extLst>
              <a:ext uri="{FF2B5EF4-FFF2-40B4-BE49-F238E27FC236}">
                <a16:creationId xmlns:a16="http://schemas.microsoft.com/office/drawing/2014/main" id="{942C20B6-1E8E-4B3F-98FE-83E0A4CA8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40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B4F2F-22D3-451A-A77F-369109F3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6960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en-US" dirty="0">
                <a:solidFill>
                  <a:srgbClr val="494142"/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context</a:t>
            </a:r>
            <a:br>
              <a:rPr lang="en-US" dirty="0">
                <a:solidFill>
                  <a:srgbClr val="494142"/>
                </a:solidFill>
              </a:rPr>
            </a:br>
            <a:r>
              <a:rPr lang="en-US" dirty="0">
                <a:solidFill>
                  <a:srgbClr val="494142"/>
                </a:solidFill>
              </a:rPr>
              <a:t>community assets &amp; partnerships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49DB47-DD6C-4B01-A4FE-AD4533E30219}"/>
              </a:ext>
            </a:extLst>
          </p:cNvPr>
          <p:cNvSpPr/>
          <p:nvPr/>
        </p:nvSpPr>
        <p:spPr>
          <a:xfrm>
            <a:off x="1063752" y="2136807"/>
            <a:ext cx="4754880" cy="44372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 OF RESOURCES, PP4H NETWORKS, CCDPH PROGRAMS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DC809-0D73-4692-B295-A44212F181F4}"/>
              </a:ext>
            </a:extLst>
          </p:cNvPr>
          <p:cNvSpPr txBox="1"/>
          <p:nvPr/>
        </p:nvSpPr>
        <p:spPr>
          <a:xfrm>
            <a:off x="6556248" y="2049737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Lorem ipsum dolor sit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amet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consectetur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adipiscing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elit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, sed do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eiusmod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tempor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incididunt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ut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labore et dolore magna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aliqua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Ut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enim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ad minim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veniam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quis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nostrud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exercitation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ullamco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laboris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nisi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ut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aliquip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ex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ea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commodo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consequat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Duis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aute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irure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dolor in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reprehenderit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in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voluptate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velit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esse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cillum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dolore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eu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fugiat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nulla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pariatur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Excepteur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sint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occaecat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cupidatat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non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proident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, sunt in culpa qui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officia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deserunt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mollit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anim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id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est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5">
                    <a:lumMod val="50000"/>
                  </a:schemeClr>
                </a:solidFill>
              </a:rPr>
              <a:t>laborum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900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309</TotalTime>
  <Words>958</Words>
  <Application>Microsoft Office PowerPoint</Application>
  <PresentationFormat>Widescreen</PresentationFormat>
  <Paragraphs>99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Myriad Pro</vt:lpstr>
      <vt:lpstr>Rockwell</vt:lpstr>
      <vt:lpstr>Rockwell Condensed</vt:lpstr>
      <vt:lpstr>Wingdings</vt:lpstr>
      <vt:lpstr>Wood Type</vt:lpstr>
      <vt:lpstr>activism + analysis 4 public health equity</vt:lpstr>
      <vt:lpstr>BRIDGING missions &amp; PLACES</vt:lpstr>
      <vt:lpstr>Complementary APPROACHES AND capacities</vt:lpstr>
      <vt:lpstr>Project BACKGROUND/TIMELINE</vt:lpstr>
      <vt:lpstr>Diabetes Prevalence Estimates </vt:lpstr>
      <vt:lpstr>PEOPLE OF COLOR by census tract</vt:lpstr>
      <vt:lpstr>Poverty rate by census tract</vt:lpstr>
      <vt:lpstr>Measuring inequities</vt:lpstr>
      <vt:lpstr>Project context community assets &amp; partnerships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Christopher</dc:creator>
  <cp:lastModifiedBy>Smith, Christopher</cp:lastModifiedBy>
  <cp:revision>25</cp:revision>
  <dcterms:created xsi:type="dcterms:W3CDTF">2021-06-04T17:10:33Z</dcterms:created>
  <dcterms:modified xsi:type="dcterms:W3CDTF">2021-06-11T19:21:14Z</dcterms:modified>
</cp:coreProperties>
</file>